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Source Sans Pr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5" roundtripDataSignature="AMtx7mjgQXcf/lCYyuNV/2kFhAkWHCE9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SansPr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SourceSansPro-italic.fntdata"/><Relationship Id="rId10" Type="http://schemas.openxmlformats.org/officeDocument/2006/relationships/slide" Target="slides/slide5.xml"/><Relationship Id="rId32" Type="http://schemas.openxmlformats.org/officeDocument/2006/relationships/font" Target="fonts/SourceSansPro-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SourceSansPr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0"/>
          <p:cNvSpPr txBox="1"/>
          <p:nvPr>
            <p:ph type="ctrTitle"/>
          </p:nvPr>
        </p:nvSpPr>
        <p:spPr>
          <a:xfrm>
            <a:off x="601670" y="1044700"/>
            <a:ext cx="8093365" cy="1679754"/>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0"/>
          <p:cNvSpPr txBox="1"/>
          <p:nvPr>
            <p:ph idx="1" type="subTitle"/>
          </p:nvPr>
        </p:nvSpPr>
        <p:spPr>
          <a:xfrm>
            <a:off x="601670" y="2724455"/>
            <a:ext cx="8093365" cy="61082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chemeClr val="lt1"/>
              </a:buClr>
              <a:buSzPts val="2800"/>
              <a:buNone/>
              <a:defRPr b="0" i="0" sz="2800">
                <a:solidFill>
                  <a:schemeClr val="lt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9" name="Google Shape;19;p3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39"/>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9"/>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39"/>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6" name="Google Shape;76;p3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4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40"/>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4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41"/>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41"/>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4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4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E:\websites\free-power-point-templates\2012\logos.png" id="91" name="Google Shape;91;p41"/>
          <p:cNvPicPr preferRelativeResize="0"/>
          <p:nvPr/>
        </p:nvPicPr>
        <p:blipFill rotWithShape="1">
          <a:blip r:embed="rId2">
            <a:alphaModFix/>
          </a:blip>
          <a:srcRect b="0" l="0" r="0" t="0"/>
          <a:stretch/>
        </p:blipFill>
        <p:spPr>
          <a:xfrm>
            <a:off x="3808475" y="2326213"/>
            <a:ext cx="1463784" cy="5269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1"/>
          <p:cNvSpPr txBox="1"/>
          <p:nvPr>
            <p:ph type="title"/>
          </p:nvPr>
        </p:nvSpPr>
        <p:spPr>
          <a:xfrm>
            <a:off x="2739540" y="433880"/>
            <a:ext cx="5955495" cy="57264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1"/>
          <p:cNvSpPr txBox="1"/>
          <p:nvPr>
            <p:ph idx="1" type="body"/>
          </p:nvPr>
        </p:nvSpPr>
        <p:spPr>
          <a:xfrm>
            <a:off x="2739540" y="1198559"/>
            <a:ext cx="5955495" cy="3511061"/>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sz="2800">
                <a:solidFill>
                  <a:schemeClr val="lt1"/>
                </a:solidFill>
              </a:defRPr>
            </a:lvl1pPr>
            <a:lvl2pPr indent="-406400" lvl="1" marL="914400" algn="l">
              <a:spcBef>
                <a:spcPts val="560"/>
              </a:spcBef>
              <a:spcAft>
                <a:spcPts val="0"/>
              </a:spcAft>
              <a:buClr>
                <a:schemeClr val="lt1"/>
              </a:buClr>
              <a:buSzPts val="2800"/>
              <a:buChar char="–"/>
              <a:defRPr>
                <a:solidFill>
                  <a:schemeClr val="lt1"/>
                </a:solidFill>
              </a:defRPr>
            </a:lvl2pPr>
            <a:lvl3pPr indent="-381000" lvl="2" marL="1371600" algn="l">
              <a:spcBef>
                <a:spcPts val="480"/>
              </a:spcBef>
              <a:spcAft>
                <a:spcPts val="0"/>
              </a:spcAft>
              <a:buClr>
                <a:schemeClr val="lt1"/>
              </a:buClr>
              <a:buSzPts val="2400"/>
              <a:buChar char="•"/>
              <a:defRPr>
                <a:solidFill>
                  <a:schemeClr val="lt1"/>
                </a:solidFill>
              </a:defRPr>
            </a:lvl3pPr>
            <a:lvl4pPr indent="-355600" lvl="3" marL="1828800" algn="l">
              <a:spcBef>
                <a:spcPts val="400"/>
              </a:spcBef>
              <a:spcAft>
                <a:spcPts val="0"/>
              </a:spcAft>
              <a:buClr>
                <a:schemeClr val="lt1"/>
              </a:buClr>
              <a:buSzPts val="2000"/>
              <a:buChar char="–"/>
              <a:defRPr>
                <a:solidFill>
                  <a:schemeClr val="lt1"/>
                </a:solidFill>
              </a:defRPr>
            </a:lvl4pPr>
            <a:lvl5pPr indent="-355600" lvl="4" marL="2286000" algn="l">
              <a:spcBef>
                <a:spcPts val="400"/>
              </a:spcBef>
              <a:spcAft>
                <a:spcPts val="0"/>
              </a:spcAft>
              <a:buClr>
                <a:schemeClr val="lt1"/>
              </a:buClr>
              <a:buSzPts val="20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3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 name="Shape 28"/>
        <p:cNvGrpSpPr/>
        <p:nvPr/>
      </p:nvGrpSpPr>
      <p:grpSpPr>
        <a:xfrm>
          <a:off x="0" y="0"/>
          <a:ext cx="0" cy="0"/>
          <a:chOff x="0" y="0"/>
          <a:chExt cx="0" cy="0"/>
        </a:xfrm>
      </p:grpSpPr>
      <p:sp>
        <p:nvSpPr>
          <p:cNvPr id="29" name="Google Shape;29;p32"/>
          <p:cNvSpPr txBox="1"/>
          <p:nvPr>
            <p:ph type="title"/>
          </p:nvPr>
        </p:nvSpPr>
        <p:spPr>
          <a:xfrm>
            <a:off x="448965" y="281175"/>
            <a:ext cx="8246070" cy="73929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2"/>
          <p:cNvSpPr txBox="1"/>
          <p:nvPr>
            <p:ph idx="1" type="body"/>
          </p:nvPr>
        </p:nvSpPr>
        <p:spPr>
          <a:xfrm>
            <a:off x="448966" y="1502815"/>
            <a:ext cx="8246070" cy="320680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sz="2800">
                <a:solidFill>
                  <a:schemeClr val="lt1"/>
                </a:solidFill>
              </a:defRPr>
            </a:lvl1pPr>
            <a:lvl2pPr indent="-406400" lvl="1" marL="914400" algn="l">
              <a:spcBef>
                <a:spcPts val="560"/>
              </a:spcBef>
              <a:spcAft>
                <a:spcPts val="0"/>
              </a:spcAft>
              <a:buClr>
                <a:schemeClr val="lt1"/>
              </a:buClr>
              <a:buSzPts val="2800"/>
              <a:buChar char="–"/>
              <a:defRPr>
                <a:solidFill>
                  <a:schemeClr val="lt1"/>
                </a:solidFill>
              </a:defRPr>
            </a:lvl2pPr>
            <a:lvl3pPr indent="-381000" lvl="2" marL="1371600" algn="l">
              <a:spcBef>
                <a:spcPts val="480"/>
              </a:spcBef>
              <a:spcAft>
                <a:spcPts val="0"/>
              </a:spcAft>
              <a:buClr>
                <a:schemeClr val="lt1"/>
              </a:buClr>
              <a:buSzPts val="2400"/>
              <a:buChar char="•"/>
              <a:defRPr>
                <a:solidFill>
                  <a:schemeClr val="lt1"/>
                </a:solidFill>
              </a:defRPr>
            </a:lvl3pPr>
            <a:lvl4pPr indent="-355600" lvl="3" marL="1828800" algn="l">
              <a:spcBef>
                <a:spcPts val="400"/>
              </a:spcBef>
              <a:spcAft>
                <a:spcPts val="0"/>
              </a:spcAft>
              <a:buClr>
                <a:schemeClr val="lt1"/>
              </a:buClr>
              <a:buSzPts val="2000"/>
              <a:buChar char="–"/>
              <a:defRPr>
                <a:solidFill>
                  <a:schemeClr val="lt1"/>
                </a:solidFill>
              </a:defRPr>
            </a:lvl4pPr>
            <a:lvl5pPr indent="-355600" lvl="4" marL="2286000" algn="l">
              <a:spcBef>
                <a:spcPts val="400"/>
              </a:spcBef>
              <a:spcAft>
                <a:spcPts val="0"/>
              </a:spcAft>
              <a:buClr>
                <a:schemeClr val="lt1"/>
              </a:buClr>
              <a:buSzPts val="20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3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33"/>
          <p:cNvSpPr txBox="1"/>
          <p:nvPr>
            <p:ph type="title"/>
          </p:nvPr>
        </p:nvSpPr>
        <p:spPr>
          <a:xfrm>
            <a:off x="448965" y="433880"/>
            <a:ext cx="8246071" cy="7635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3"/>
          <p:cNvSpPr txBox="1"/>
          <p:nvPr>
            <p:ph idx="1" type="body"/>
          </p:nvPr>
        </p:nvSpPr>
        <p:spPr>
          <a:xfrm>
            <a:off x="536879" y="1682114"/>
            <a:ext cx="4040188"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chemeClr val="lt1"/>
              </a:buClr>
              <a:buSzPts val="2400"/>
              <a:buNone/>
              <a:defRPr b="1" sz="2400">
                <a:solidFill>
                  <a:schemeClr val="lt1"/>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7" name="Google Shape;37;p33"/>
          <p:cNvSpPr txBox="1"/>
          <p:nvPr>
            <p:ph idx="2" type="body"/>
          </p:nvPr>
        </p:nvSpPr>
        <p:spPr>
          <a:xfrm>
            <a:off x="536879" y="2113634"/>
            <a:ext cx="4040188" cy="2137871"/>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chemeClr val="lt1"/>
              </a:buClr>
              <a:buSzPts val="2400"/>
              <a:buChar char="•"/>
              <a:defRPr sz="2400">
                <a:solidFill>
                  <a:schemeClr val="lt1"/>
                </a:solidFill>
              </a:defRPr>
            </a:lvl1pPr>
            <a:lvl2pPr indent="-355600" lvl="1" marL="914400" algn="ctr">
              <a:spcBef>
                <a:spcPts val="400"/>
              </a:spcBef>
              <a:spcAft>
                <a:spcPts val="0"/>
              </a:spcAft>
              <a:buClr>
                <a:schemeClr val="lt1"/>
              </a:buClr>
              <a:buSzPts val="2000"/>
              <a:buChar char="–"/>
              <a:defRPr sz="2000">
                <a:solidFill>
                  <a:schemeClr val="lt1"/>
                </a:solidFill>
              </a:defRPr>
            </a:lvl2pPr>
            <a:lvl3pPr indent="-342900" lvl="2" marL="1371600" algn="ctr">
              <a:spcBef>
                <a:spcPts val="360"/>
              </a:spcBef>
              <a:spcAft>
                <a:spcPts val="0"/>
              </a:spcAft>
              <a:buClr>
                <a:schemeClr val="lt1"/>
              </a:buClr>
              <a:buSzPts val="1800"/>
              <a:buChar char="•"/>
              <a:defRPr sz="1800">
                <a:solidFill>
                  <a:schemeClr val="lt1"/>
                </a:solidFill>
              </a:defRPr>
            </a:lvl3pPr>
            <a:lvl4pPr indent="-330200" lvl="3" marL="1828800" algn="ctr">
              <a:spcBef>
                <a:spcPts val="320"/>
              </a:spcBef>
              <a:spcAft>
                <a:spcPts val="0"/>
              </a:spcAft>
              <a:buClr>
                <a:schemeClr val="lt1"/>
              </a:buClr>
              <a:buSzPts val="1600"/>
              <a:buChar char="–"/>
              <a:defRPr sz="1600">
                <a:solidFill>
                  <a:schemeClr val="lt1"/>
                </a:solidFill>
              </a:defRPr>
            </a:lvl4pPr>
            <a:lvl5pPr indent="-330200" lvl="4" marL="2286000" algn="ctr">
              <a:spcBef>
                <a:spcPts val="320"/>
              </a:spcBef>
              <a:spcAft>
                <a:spcPts val="0"/>
              </a:spcAft>
              <a:buClr>
                <a:schemeClr val="lt1"/>
              </a:buClr>
              <a:buSzPts val="1600"/>
              <a:buChar char="»"/>
              <a:defRPr sz="1600">
                <a:solidFill>
                  <a:schemeClr val="lt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8" name="Google Shape;38;p33"/>
          <p:cNvSpPr txBox="1"/>
          <p:nvPr>
            <p:ph idx="3" type="body"/>
          </p:nvPr>
        </p:nvSpPr>
        <p:spPr>
          <a:xfrm>
            <a:off x="4572000" y="1682114"/>
            <a:ext cx="4041775" cy="479822"/>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chemeClr val="lt1"/>
              </a:buClr>
              <a:buSzPts val="2400"/>
              <a:buNone/>
              <a:defRPr b="1" sz="2400">
                <a:solidFill>
                  <a:schemeClr val="lt1"/>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33"/>
          <p:cNvSpPr txBox="1"/>
          <p:nvPr>
            <p:ph idx="4" type="body"/>
          </p:nvPr>
        </p:nvSpPr>
        <p:spPr>
          <a:xfrm>
            <a:off x="4572000" y="2113634"/>
            <a:ext cx="4041775" cy="2137871"/>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chemeClr val="lt1"/>
              </a:buClr>
              <a:buSzPts val="2400"/>
              <a:buChar char="•"/>
              <a:defRPr sz="2400">
                <a:solidFill>
                  <a:schemeClr val="lt1"/>
                </a:solidFill>
              </a:defRPr>
            </a:lvl1pPr>
            <a:lvl2pPr indent="-355600" lvl="1" marL="914400" algn="ctr">
              <a:spcBef>
                <a:spcPts val="400"/>
              </a:spcBef>
              <a:spcAft>
                <a:spcPts val="0"/>
              </a:spcAft>
              <a:buClr>
                <a:schemeClr val="lt1"/>
              </a:buClr>
              <a:buSzPts val="2000"/>
              <a:buChar char="–"/>
              <a:defRPr sz="2000">
                <a:solidFill>
                  <a:schemeClr val="lt1"/>
                </a:solidFill>
              </a:defRPr>
            </a:lvl2pPr>
            <a:lvl3pPr indent="-342900" lvl="2" marL="1371600" algn="ctr">
              <a:spcBef>
                <a:spcPts val="360"/>
              </a:spcBef>
              <a:spcAft>
                <a:spcPts val="0"/>
              </a:spcAft>
              <a:buClr>
                <a:schemeClr val="lt1"/>
              </a:buClr>
              <a:buSzPts val="1800"/>
              <a:buChar char="•"/>
              <a:defRPr sz="1800">
                <a:solidFill>
                  <a:schemeClr val="lt1"/>
                </a:solidFill>
              </a:defRPr>
            </a:lvl3pPr>
            <a:lvl4pPr indent="-330200" lvl="3" marL="1828800" algn="ctr">
              <a:spcBef>
                <a:spcPts val="320"/>
              </a:spcBef>
              <a:spcAft>
                <a:spcPts val="0"/>
              </a:spcAft>
              <a:buClr>
                <a:schemeClr val="lt1"/>
              </a:buClr>
              <a:buSzPts val="1600"/>
              <a:buChar char="–"/>
              <a:defRPr sz="1600">
                <a:solidFill>
                  <a:schemeClr val="lt1"/>
                </a:solidFill>
              </a:defRPr>
            </a:lvl4pPr>
            <a:lvl5pPr indent="-330200" lvl="4" marL="2286000" algn="ctr">
              <a:spcBef>
                <a:spcPts val="320"/>
              </a:spcBef>
              <a:spcAft>
                <a:spcPts val="0"/>
              </a:spcAft>
              <a:buClr>
                <a:schemeClr val="lt1"/>
              </a:buClr>
              <a:buSzPts val="1600"/>
              <a:buChar char="»"/>
              <a:defRPr sz="1600">
                <a:solidFill>
                  <a:schemeClr val="lt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3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
        <p:nvSpPr>
          <p:cNvPr id="44" name="Google Shape;44;p3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3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5"/>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0" name="Google Shape;50;p35"/>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1" name="Google Shape;51;p3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sp>
        <p:nvSpPr>
          <p:cNvPr id="55" name="Google Shape;55;p36"/>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6"/>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7" name="Google Shape;57;p3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3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38"/>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8"/>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8" name="Google Shape;68;p38"/>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9"/>
          <p:cNvSpPr txBox="1"/>
          <p:nvPr/>
        </p:nvSpPr>
        <p:spPr>
          <a:xfrm>
            <a:off x="-9150" y="5213747"/>
            <a:ext cx="83896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A5A5A5"/>
                </a:solidFill>
                <a:latin typeface="Calibri"/>
                <a:ea typeface="Calibri"/>
                <a:cs typeface="Calibri"/>
                <a:sym typeface="Calibri"/>
              </a:rPr>
              <a:t>This presentation uses a free template provided by FPPT.com</a:t>
            </a:r>
            <a:endParaRPr/>
          </a:p>
          <a:p>
            <a:pPr indent="0" lvl="0" marL="0" marR="0" rtl="0" algn="l">
              <a:spcBef>
                <a:spcPts val="0"/>
              </a:spcBef>
              <a:spcAft>
                <a:spcPts val="0"/>
              </a:spcAft>
              <a:buNone/>
            </a:pPr>
            <a:r>
              <a:rPr lang="en-US" sz="1400">
                <a:solidFill>
                  <a:srgbClr val="A5A5A5"/>
                </a:solidFill>
                <a:latin typeface="Calibri"/>
                <a:ea typeface="Calibri"/>
                <a:cs typeface="Calibri"/>
                <a:sym typeface="Calibri"/>
              </a:rPr>
              <a:t>www.free-power-point-templates.com</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7.jpg"/><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592522" y="586585"/>
            <a:ext cx="8551478" cy="152705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2060"/>
              </a:buClr>
              <a:buSzPts val="4000"/>
              <a:buFont typeface="Calibri"/>
              <a:buNone/>
            </a:pPr>
            <a:r>
              <a:rPr b="1" lang="en-US" sz="4000"/>
              <a:t>Business Intelligence</a:t>
            </a:r>
            <a:endParaRPr b="1" sz="4000"/>
          </a:p>
        </p:txBody>
      </p:sp>
      <p:sp>
        <p:nvSpPr>
          <p:cNvPr id="97" name="Google Shape;97;p1"/>
          <p:cNvSpPr txBox="1"/>
          <p:nvPr>
            <p:ph idx="1" type="subTitle"/>
          </p:nvPr>
        </p:nvSpPr>
        <p:spPr>
          <a:xfrm>
            <a:off x="6099051" y="3487980"/>
            <a:ext cx="2959662" cy="61082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2F2F2"/>
              </a:buClr>
              <a:buSzPts val="1400"/>
              <a:buNone/>
            </a:pPr>
            <a:r>
              <a:rPr b="1" lang="en-US" sz="1400">
                <a:solidFill>
                  <a:srgbClr val="F2F2F2"/>
                </a:solidFill>
              </a:rPr>
              <a:t>Farha Imthiyaz,</a:t>
            </a:r>
            <a:endParaRPr/>
          </a:p>
          <a:p>
            <a:pPr indent="0" lvl="0" marL="0" rtl="0" algn="l">
              <a:spcBef>
                <a:spcPts val="280"/>
              </a:spcBef>
              <a:spcAft>
                <a:spcPts val="0"/>
              </a:spcAft>
              <a:buClr>
                <a:srgbClr val="F2F2F2"/>
              </a:buClr>
              <a:buSzPts val="1400"/>
              <a:buNone/>
            </a:pPr>
            <a:r>
              <a:rPr b="1" lang="en-US" sz="1400">
                <a:solidFill>
                  <a:srgbClr val="F2F2F2"/>
                </a:solidFill>
              </a:rPr>
              <a:t>BSc (Hons) in Software Engineering</a:t>
            </a:r>
            <a:endParaRPr/>
          </a:p>
          <a:p>
            <a:pPr indent="0" lvl="0" marL="0" rtl="0" algn="l">
              <a:spcBef>
                <a:spcPts val="280"/>
              </a:spcBef>
              <a:spcAft>
                <a:spcPts val="0"/>
              </a:spcAft>
              <a:buClr>
                <a:srgbClr val="F2F2F2"/>
              </a:buClr>
              <a:buSzPts val="1400"/>
              <a:buNone/>
            </a:pPr>
            <a:r>
              <a:rPr b="1" lang="en-US" sz="1400">
                <a:solidFill>
                  <a:srgbClr val="F2F2F2"/>
                </a:solidFill>
              </a:rPr>
              <a:t>(Solent University, UK),</a:t>
            </a:r>
            <a:endParaRPr/>
          </a:p>
          <a:p>
            <a:pPr indent="0" lvl="0" marL="0" rtl="0" algn="l">
              <a:spcBef>
                <a:spcPts val="280"/>
              </a:spcBef>
              <a:spcAft>
                <a:spcPts val="0"/>
              </a:spcAft>
              <a:buClr>
                <a:srgbClr val="F2F2F2"/>
              </a:buClr>
              <a:buSzPts val="1400"/>
              <a:buNone/>
            </a:pPr>
            <a:r>
              <a:rPr b="1" lang="en-US" sz="1400">
                <a:solidFill>
                  <a:srgbClr val="F2F2F2"/>
                </a:solidFill>
              </a:rPr>
              <a:t>MS in Data Science (Reading)</a:t>
            </a:r>
            <a:endParaRPr/>
          </a:p>
          <a:p>
            <a:pPr indent="0" lvl="0" marL="0" rtl="0" algn="l">
              <a:spcBef>
                <a:spcPts val="280"/>
              </a:spcBef>
              <a:spcAft>
                <a:spcPts val="0"/>
              </a:spcAft>
              <a:buClr>
                <a:srgbClr val="F2F2F2"/>
              </a:buClr>
              <a:buSzPts val="1400"/>
              <a:buNone/>
            </a:pPr>
            <a:r>
              <a:rPr b="1" lang="en-US" sz="1400">
                <a:solidFill>
                  <a:srgbClr val="F2F2F2"/>
                </a:solidFill>
              </a:rPr>
              <a:t>(NED University of Engineering &amp; Technology, Karachi)</a:t>
            </a:r>
            <a:endParaRPr b="1" sz="1400">
              <a:solidFill>
                <a:srgbClr val="F2F2F2"/>
              </a:solidFill>
            </a:endParaRPr>
          </a:p>
        </p:txBody>
      </p:sp>
      <p:sp>
        <p:nvSpPr>
          <p:cNvPr id="98" name="Google Shape;98;p1"/>
          <p:cNvSpPr/>
          <p:nvPr/>
        </p:nvSpPr>
        <p:spPr>
          <a:xfrm>
            <a:off x="5946345" y="1808225"/>
            <a:ext cx="4572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2060"/>
                </a:solidFill>
                <a:latin typeface="Calibri"/>
                <a:ea typeface="Calibri"/>
                <a:cs typeface="Calibri"/>
                <a:sym typeface="Calibri"/>
              </a:rPr>
              <a:t>Session 1</a:t>
            </a:r>
            <a:endParaRPr b="1" sz="2800">
              <a:solidFill>
                <a:srgbClr val="00206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0"/>
          <p:cNvSpPr txBox="1"/>
          <p:nvPr>
            <p:ph type="title"/>
          </p:nvPr>
        </p:nvSpPr>
        <p:spPr>
          <a:xfrm>
            <a:off x="2233714" y="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Example - 2</a:t>
            </a:r>
            <a:endParaRPr/>
          </a:p>
        </p:txBody>
      </p:sp>
      <p:pic>
        <p:nvPicPr>
          <p:cNvPr descr="9 Reasons why Power BI is the Best Tool for Data Analysis | Addepto" id="155" name="Google Shape;155;p10"/>
          <p:cNvPicPr preferRelativeResize="0"/>
          <p:nvPr>
            <p:ph idx="1" type="body"/>
          </p:nvPr>
        </p:nvPicPr>
        <p:blipFill rotWithShape="1">
          <a:blip r:embed="rId3">
            <a:alphaModFix/>
          </a:blip>
          <a:srcRect b="0" l="0" r="0" t="0"/>
          <a:stretch/>
        </p:blipFill>
        <p:spPr>
          <a:xfrm>
            <a:off x="2208944" y="891995"/>
            <a:ext cx="6760679" cy="3857640"/>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2233714" y="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Example - 3</a:t>
            </a:r>
            <a:endParaRPr/>
          </a:p>
        </p:txBody>
      </p:sp>
      <p:pic>
        <p:nvPicPr>
          <p:cNvPr descr="Business intelligence: what it is and why it matters" id="161" name="Google Shape;161;p11"/>
          <p:cNvPicPr preferRelativeResize="0"/>
          <p:nvPr>
            <p:ph idx="1" type="body"/>
          </p:nvPr>
        </p:nvPicPr>
        <p:blipFill rotWithShape="1">
          <a:blip r:embed="rId3">
            <a:alphaModFix/>
          </a:blip>
          <a:srcRect b="0" l="0" r="0" t="0"/>
          <a:stretch/>
        </p:blipFill>
        <p:spPr>
          <a:xfrm>
            <a:off x="2128720" y="1044700"/>
            <a:ext cx="6871725" cy="3435862"/>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2"/>
          <p:cNvSpPr txBox="1"/>
          <p:nvPr>
            <p:ph type="title"/>
          </p:nvPr>
        </p:nvSpPr>
        <p:spPr>
          <a:xfrm>
            <a:off x="754375" y="326172"/>
            <a:ext cx="8093365" cy="91623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600"/>
              <a:buFont typeface="Calibri"/>
              <a:buNone/>
            </a:pPr>
            <a:r>
              <a:rPr b="1" lang="en-US"/>
              <a:t>Importance of BI</a:t>
            </a:r>
            <a:endParaRPr b="1"/>
          </a:p>
        </p:txBody>
      </p:sp>
      <p:sp>
        <p:nvSpPr>
          <p:cNvPr id="167" name="Google Shape;167;p12"/>
          <p:cNvSpPr/>
          <p:nvPr/>
        </p:nvSpPr>
        <p:spPr>
          <a:xfrm>
            <a:off x="3086756" y="3985049"/>
            <a:ext cx="4300889" cy="2848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rgbClr val="222222"/>
              </a:solidFill>
              <a:latin typeface="Source Sans Pro"/>
              <a:ea typeface="Source Sans Pro"/>
              <a:cs typeface="Source Sans Pro"/>
              <a:sym typeface="Source Sans Pro"/>
            </a:endParaRPr>
          </a:p>
        </p:txBody>
      </p:sp>
      <p:pic>
        <p:nvPicPr>
          <p:cNvPr descr="The Importance of Business Intelligence" id="168" name="Google Shape;168;p12"/>
          <p:cNvPicPr preferRelativeResize="0"/>
          <p:nvPr/>
        </p:nvPicPr>
        <p:blipFill rotWithShape="1">
          <a:blip r:embed="rId3">
            <a:alphaModFix/>
          </a:blip>
          <a:srcRect b="0" l="0" r="0" t="0"/>
          <a:stretch/>
        </p:blipFill>
        <p:spPr>
          <a:xfrm>
            <a:off x="966746" y="1197405"/>
            <a:ext cx="7210508" cy="3775135"/>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3"/>
          <p:cNvSpPr txBox="1"/>
          <p:nvPr>
            <p:ph type="title"/>
          </p:nvPr>
        </p:nvSpPr>
        <p:spPr>
          <a:xfrm>
            <a:off x="1048735" y="365905"/>
            <a:ext cx="8093365" cy="91623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600"/>
              <a:buFont typeface="Calibri"/>
              <a:buNone/>
            </a:pPr>
            <a:r>
              <a:rPr b="1" lang="en-US"/>
              <a:t>Importance of BI Cont..</a:t>
            </a:r>
            <a:endParaRPr/>
          </a:p>
        </p:txBody>
      </p:sp>
      <p:sp>
        <p:nvSpPr>
          <p:cNvPr id="174" name="Google Shape;174;p13"/>
          <p:cNvSpPr/>
          <p:nvPr/>
        </p:nvSpPr>
        <p:spPr>
          <a:xfrm>
            <a:off x="3086756" y="3985049"/>
            <a:ext cx="4300889" cy="2848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rgbClr val="222222"/>
              </a:solidFill>
              <a:latin typeface="Source Sans Pro"/>
              <a:ea typeface="Source Sans Pro"/>
              <a:cs typeface="Source Sans Pro"/>
              <a:sym typeface="Source Sans Pro"/>
            </a:endParaRPr>
          </a:p>
        </p:txBody>
      </p:sp>
      <p:pic>
        <p:nvPicPr>
          <p:cNvPr descr="Importance of Business Intelligence" id="175" name="Google Shape;175;p13"/>
          <p:cNvPicPr preferRelativeResize="0"/>
          <p:nvPr/>
        </p:nvPicPr>
        <p:blipFill rotWithShape="1">
          <a:blip r:embed="rId3">
            <a:alphaModFix/>
          </a:blip>
          <a:srcRect b="0" l="0" r="0" t="0"/>
          <a:stretch/>
        </p:blipFill>
        <p:spPr>
          <a:xfrm>
            <a:off x="1266356" y="1350110"/>
            <a:ext cx="6359744" cy="3587752"/>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4"/>
          <p:cNvSpPr txBox="1"/>
          <p:nvPr>
            <p:ph type="title"/>
          </p:nvPr>
        </p:nvSpPr>
        <p:spPr>
          <a:xfrm>
            <a:off x="2233714" y="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Advantages of BI</a:t>
            </a:r>
            <a:endParaRPr/>
          </a:p>
        </p:txBody>
      </p:sp>
      <p:pic>
        <p:nvPicPr>
          <p:cNvPr descr="Image result for business intelligence" id="181" name="Google Shape;181;p14"/>
          <p:cNvPicPr preferRelativeResize="0"/>
          <p:nvPr>
            <p:ph idx="1" type="body"/>
          </p:nvPr>
        </p:nvPicPr>
        <p:blipFill rotWithShape="1">
          <a:blip r:embed="rId3">
            <a:alphaModFix/>
          </a:blip>
          <a:srcRect b="0" l="0" r="0" t="0"/>
          <a:stretch/>
        </p:blipFill>
        <p:spPr>
          <a:xfrm>
            <a:off x="2281425" y="763524"/>
            <a:ext cx="6260905" cy="4061827"/>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5"/>
          <p:cNvSpPr txBox="1"/>
          <p:nvPr>
            <p:ph type="title"/>
          </p:nvPr>
        </p:nvSpPr>
        <p:spPr>
          <a:xfrm>
            <a:off x="2233714" y="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Disadvantages of BI</a:t>
            </a:r>
            <a:endParaRPr/>
          </a:p>
        </p:txBody>
      </p:sp>
      <p:sp>
        <p:nvSpPr>
          <p:cNvPr id="187" name="Google Shape;187;p15"/>
          <p:cNvSpPr txBox="1"/>
          <p:nvPr>
            <p:ph idx="1" type="body"/>
          </p:nvPr>
        </p:nvSpPr>
        <p:spPr>
          <a:xfrm>
            <a:off x="2739540" y="1198559"/>
            <a:ext cx="5955495" cy="351106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2800"/>
              <a:buChar char="•"/>
            </a:pPr>
            <a:r>
              <a:rPr b="1" lang="en-US"/>
              <a:t>Cost</a:t>
            </a:r>
            <a:endParaRPr/>
          </a:p>
          <a:p>
            <a:pPr indent="-342900" lvl="0" marL="342900" rtl="0" algn="l">
              <a:spcBef>
                <a:spcPts val="560"/>
              </a:spcBef>
              <a:spcAft>
                <a:spcPts val="0"/>
              </a:spcAft>
              <a:buClr>
                <a:schemeClr val="lt1"/>
              </a:buClr>
              <a:buSzPts val="2800"/>
              <a:buChar char="•"/>
            </a:pPr>
            <a:r>
              <a:rPr b="1" lang="en-US"/>
              <a:t>Complexity</a:t>
            </a:r>
            <a:endParaRPr/>
          </a:p>
          <a:p>
            <a:pPr indent="-342900" lvl="0" marL="342900" rtl="0" algn="l">
              <a:spcBef>
                <a:spcPts val="560"/>
              </a:spcBef>
              <a:spcAft>
                <a:spcPts val="0"/>
              </a:spcAft>
              <a:buClr>
                <a:schemeClr val="lt1"/>
              </a:buClr>
              <a:buSzPts val="2800"/>
              <a:buChar char="•"/>
            </a:pPr>
            <a:r>
              <a:rPr b="1" lang="en-US"/>
              <a:t>Limited use</a:t>
            </a:r>
            <a:endParaRPr/>
          </a:p>
          <a:p>
            <a:pPr indent="-342900" lvl="0" marL="342900" rtl="0" algn="l">
              <a:spcBef>
                <a:spcPts val="560"/>
              </a:spcBef>
              <a:spcAft>
                <a:spcPts val="0"/>
              </a:spcAft>
              <a:buClr>
                <a:schemeClr val="lt1"/>
              </a:buClr>
              <a:buSzPts val="2800"/>
              <a:buChar char="•"/>
            </a:pPr>
            <a:r>
              <a:rPr b="1" lang="en-US"/>
              <a:t>Time Consuming Implementation</a:t>
            </a:r>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6"/>
          <p:cNvSpPr txBox="1"/>
          <p:nvPr>
            <p:ph type="title"/>
          </p:nvPr>
        </p:nvSpPr>
        <p:spPr>
          <a:xfrm>
            <a:off x="525317" y="433880"/>
            <a:ext cx="8093365" cy="91623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600"/>
              <a:buFont typeface="Calibri"/>
              <a:buNone/>
            </a:pPr>
            <a:r>
              <a:rPr b="1" lang="en-US"/>
              <a:t>Case Study</a:t>
            </a:r>
            <a:endParaRPr/>
          </a:p>
        </p:txBody>
      </p:sp>
      <p:sp>
        <p:nvSpPr>
          <p:cNvPr id="193" name="Google Shape;193;p16"/>
          <p:cNvSpPr/>
          <p:nvPr/>
        </p:nvSpPr>
        <p:spPr>
          <a:xfrm>
            <a:off x="6219113" y="1185502"/>
            <a:ext cx="2968332" cy="1477328"/>
          </a:xfrm>
          <a:prstGeom prst="rect">
            <a:avLst/>
          </a:prstGeom>
          <a:noFill/>
          <a:ln>
            <a:noFill/>
          </a:ln>
        </p:spPr>
        <p:txBody>
          <a:bodyPr anchorCtr="0" anchor="t" bIns="45700" lIns="91425" spcFirstLastPara="1" rIns="91425" wrap="square" tIns="45700">
            <a:spAutoFit/>
          </a:bodyPr>
          <a:lstStyle/>
          <a:p>
            <a:pPr indent="-171450" lvl="0" marL="285750" marR="0" rtl="0" algn="l">
              <a:spcBef>
                <a:spcPts val="0"/>
              </a:spcBef>
              <a:spcAft>
                <a:spcPts val="0"/>
              </a:spcAft>
              <a:buClr>
                <a:schemeClr val="dk1"/>
              </a:buClr>
              <a:buSzPts val="1800"/>
              <a:buFont typeface="Arial"/>
              <a:buNone/>
            </a:pPr>
            <a:r>
              <a:t/>
            </a:r>
            <a:endParaRPr b="1" i="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Get into groups</a:t>
            </a:r>
            <a:endParaRPr i="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Read and analyze the case study</a:t>
            </a:r>
            <a:endParaRPr i="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Present the results</a:t>
            </a:r>
            <a:endParaRPr/>
          </a:p>
        </p:txBody>
      </p:sp>
      <p:sp>
        <p:nvSpPr>
          <p:cNvPr id="194" name="Google Shape;194;p16"/>
          <p:cNvSpPr txBox="1"/>
          <p:nvPr/>
        </p:nvSpPr>
        <p:spPr>
          <a:xfrm>
            <a:off x="134334" y="1223455"/>
            <a:ext cx="6106281"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lt1"/>
                </a:solidFill>
                <a:latin typeface="Calibri"/>
                <a:ea typeface="Calibri"/>
                <a:cs typeface="Calibri"/>
                <a:sym typeface="Calibri"/>
              </a:rPr>
              <a:t>Imtiaz is the pioneer in the retail industry of Pakistan, providing an ultimate shopping experience to its consumers. To improve their business strategy Top management of Imtiaz trying to use BI software tool for their business. You are  the Business Intelligence team. They are requesting you to suggest best and easy usable BI tool for their business.  </a:t>
            </a:r>
            <a:endParaRPr sz="20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2000"/>
              <a:buFont typeface="Calibri"/>
              <a:buAutoNum type="arabicParenR"/>
            </a:pPr>
            <a:r>
              <a:rPr lang="en-US" sz="2000">
                <a:solidFill>
                  <a:schemeClr val="lt1"/>
                </a:solidFill>
                <a:latin typeface="Calibri"/>
                <a:ea typeface="Calibri"/>
                <a:cs typeface="Calibri"/>
                <a:sym typeface="Calibri"/>
              </a:rPr>
              <a:t>Explain what is BI Software Tools &amp; Examples</a:t>
            </a:r>
            <a:endParaRPr/>
          </a:p>
          <a:p>
            <a:pPr indent="-342900" lvl="0" marL="342900" marR="0" rtl="0" algn="just">
              <a:spcBef>
                <a:spcPts val="0"/>
              </a:spcBef>
              <a:spcAft>
                <a:spcPts val="0"/>
              </a:spcAft>
              <a:buClr>
                <a:schemeClr val="lt1"/>
              </a:buClr>
              <a:buSzPts val="2000"/>
              <a:buFont typeface="Calibri"/>
              <a:buAutoNum type="arabicParenR"/>
            </a:pPr>
            <a:r>
              <a:rPr lang="en-US" sz="2000">
                <a:solidFill>
                  <a:schemeClr val="lt1"/>
                </a:solidFill>
                <a:latin typeface="Calibri"/>
                <a:ea typeface="Calibri"/>
                <a:cs typeface="Calibri"/>
                <a:sym typeface="Calibri"/>
              </a:rPr>
              <a:t>Explain Comparison between BI Software Tools </a:t>
            </a:r>
            <a:endParaRPr sz="20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2000"/>
              <a:buFont typeface="Calibri"/>
              <a:buAutoNum type="arabicParenR"/>
            </a:pPr>
            <a:r>
              <a:rPr lang="en-US" sz="2000">
                <a:solidFill>
                  <a:schemeClr val="lt1"/>
                </a:solidFill>
                <a:latin typeface="Calibri"/>
                <a:ea typeface="Calibri"/>
                <a:cs typeface="Calibri"/>
                <a:sym typeface="Calibri"/>
              </a:rPr>
              <a:t>Explain what are the your suggestions BI tools (two) for them with reasons (Why you select them)</a:t>
            </a:r>
            <a:endParaRPr sz="2000">
              <a:solidFill>
                <a:schemeClr val="lt1"/>
              </a:solidFill>
              <a:latin typeface="Calibri"/>
              <a:ea typeface="Calibri"/>
              <a:cs typeface="Calibri"/>
              <a:sym typeface="Calibri"/>
            </a:endParaRPr>
          </a:p>
        </p:txBody>
      </p:sp>
      <p:pic>
        <p:nvPicPr>
          <p:cNvPr descr="In a World of Pay: Case Study Analysis - Digital Gyan" id="195" name="Google Shape;195;p16"/>
          <p:cNvPicPr preferRelativeResize="0"/>
          <p:nvPr/>
        </p:nvPicPr>
        <p:blipFill rotWithShape="1">
          <a:blip r:embed="rId3">
            <a:alphaModFix/>
          </a:blip>
          <a:srcRect b="0" l="0" r="0" t="0"/>
          <a:stretch/>
        </p:blipFill>
        <p:spPr>
          <a:xfrm>
            <a:off x="6204630" y="3022842"/>
            <a:ext cx="2907315" cy="2024218"/>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7"/>
          <p:cNvSpPr txBox="1"/>
          <p:nvPr>
            <p:ph type="title"/>
          </p:nvPr>
        </p:nvSpPr>
        <p:spPr>
          <a:xfrm>
            <a:off x="2187024" y="12847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Software Tools</a:t>
            </a:r>
            <a:endParaRPr/>
          </a:p>
        </p:txBody>
      </p:sp>
      <p:pic>
        <p:nvPicPr>
          <p:cNvPr descr="Related image" id="201" name="Google Shape;201;p17"/>
          <p:cNvPicPr preferRelativeResize="0"/>
          <p:nvPr>
            <p:ph idx="1" type="body"/>
          </p:nvPr>
        </p:nvPicPr>
        <p:blipFill rotWithShape="1">
          <a:blip r:embed="rId3">
            <a:alphaModFix/>
          </a:blip>
          <a:srcRect b="0" l="0" r="0" t="0"/>
          <a:stretch/>
        </p:blipFill>
        <p:spPr>
          <a:xfrm>
            <a:off x="2281425" y="891995"/>
            <a:ext cx="5802790" cy="4026814"/>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8"/>
          <p:cNvSpPr txBox="1"/>
          <p:nvPr>
            <p:ph type="title"/>
          </p:nvPr>
        </p:nvSpPr>
        <p:spPr>
          <a:xfrm>
            <a:off x="2187024" y="12847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Tools Comparison</a:t>
            </a:r>
            <a:endParaRPr/>
          </a:p>
        </p:txBody>
      </p:sp>
      <p:pic>
        <p:nvPicPr>
          <p:cNvPr descr="Business Intelligence Tools: A Pros and Cons Comparison Chart - CSG Pro" id="207" name="Google Shape;207;p18"/>
          <p:cNvPicPr preferRelativeResize="0"/>
          <p:nvPr>
            <p:ph idx="1" type="body"/>
          </p:nvPr>
        </p:nvPicPr>
        <p:blipFill rotWithShape="1">
          <a:blip r:embed="rId3">
            <a:alphaModFix/>
          </a:blip>
          <a:srcRect b="0" l="0" r="0" t="0"/>
          <a:stretch/>
        </p:blipFill>
        <p:spPr>
          <a:xfrm>
            <a:off x="2244090" y="891995"/>
            <a:ext cx="6566315" cy="3819711"/>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2233714" y="0"/>
            <a:ext cx="6108300" cy="763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alibri"/>
              <a:buNone/>
            </a:pPr>
            <a:r>
              <a:rPr b="1" lang="en-US"/>
              <a:t>BI Vs DS</a:t>
            </a:r>
            <a:endParaRPr/>
          </a:p>
        </p:txBody>
      </p:sp>
      <p:pic>
        <p:nvPicPr>
          <p:cNvPr descr="Related image" id="213" name="Google Shape;213;p22"/>
          <p:cNvPicPr preferRelativeResize="0"/>
          <p:nvPr>
            <p:ph idx="1" type="body"/>
          </p:nvPr>
        </p:nvPicPr>
        <p:blipFill rotWithShape="1">
          <a:blip r:embed="rId3">
            <a:alphaModFix/>
          </a:blip>
          <a:srcRect b="0" l="0" r="0" t="0"/>
          <a:stretch/>
        </p:blipFill>
        <p:spPr>
          <a:xfrm>
            <a:off x="2233714" y="739290"/>
            <a:ext cx="5545200" cy="4332600"/>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ph type="title"/>
          </p:nvPr>
        </p:nvSpPr>
        <p:spPr>
          <a:xfrm>
            <a:off x="2586833" y="281175"/>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Road Map</a:t>
            </a:r>
            <a:endParaRPr b="1"/>
          </a:p>
        </p:txBody>
      </p:sp>
      <p:sp>
        <p:nvSpPr>
          <p:cNvPr id="104" name="Google Shape;104;p2"/>
          <p:cNvSpPr txBox="1"/>
          <p:nvPr>
            <p:ph idx="1" type="body"/>
          </p:nvPr>
        </p:nvSpPr>
        <p:spPr>
          <a:xfrm>
            <a:off x="2637555" y="1197405"/>
            <a:ext cx="6108205" cy="3512215"/>
          </a:xfrm>
          <a:prstGeom prst="rect">
            <a:avLst/>
          </a:prstGeom>
          <a:noFill/>
          <a:ln>
            <a:noFill/>
          </a:ln>
        </p:spPr>
        <p:txBody>
          <a:bodyPr anchorCtr="0" anchor="t" bIns="45700" lIns="91425" spcFirstLastPara="1" rIns="91425" wrap="square" tIns="45700">
            <a:normAutofit/>
          </a:bodyPr>
          <a:lstStyle/>
          <a:p>
            <a:pPr indent="-457200" lvl="0" marL="457200" rtl="0" algn="l">
              <a:lnSpc>
                <a:spcPct val="80000"/>
              </a:lnSpc>
              <a:spcBef>
                <a:spcPts val="0"/>
              </a:spcBef>
              <a:spcAft>
                <a:spcPts val="0"/>
              </a:spcAft>
              <a:buClr>
                <a:schemeClr val="lt1"/>
              </a:buClr>
              <a:buSzPts val="2220"/>
              <a:buFont typeface="Calibri"/>
              <a:buAutoNum type="arabicPeriod"/>
            </a:pPr>
            <a:r>
              <a:rPr lang="en-US" sz="2220"/>
              <a:t>Understanding Business Intelligence (BI) </a:t>
            </a:r>
            <a:endParaRPr sz="2220"/>
          </a:p>
          <a:p>
            <a:pPr indent="-457200" lvl="0" marL="457200" rtl="0" algn="l">
              <a:lnSpc>
                <a:spcPct val="80000"/>
              </a:lnSpc>
              <a:spcBef>
                <a:spcPts val="444"/>
              </a:spcBef>
              <a:spcAft>
                <a:spcPts val="0"/>
              </a:spcAft>
              <a:buClr>
                <a:schemeClr val="lt1"/>
              </a:buClr>
              <a:buSzPts val="2220"/>
              <a:buFont typeface="Calibri"/>
              <a:buAutoNum type="arabicPeriod"/>
            </a:pPr>
            <a:r>
              <a:rPr lang="en-US" sz="2220"/>
              <a:t>BI Examples</a:t>
            </a:r>
            <a:endParaRPr/>
          </a:p>
          <a:p>
            <a:pPr indent="-457200" lvl="0" marL="457200" rtl="0" algn="l">
              <a:lnSpc>
                <a:spcPct val="80000"/>
              </a:lnSpc>
              <a:spcBef>
                <a:spcPts val="444"/>
              </a:spcBef>
              <a:spcAft>
                <a:spcPts val="0"/>
              </a:spcAft>
              <a:buClr>
                <a:schemeClr val="lt1"/>
              </a:buClr>
              <a:buSzPts val="2220"/>
              <a:buFont typeface="Calibri"/>
              <a:buAutoNum type="arabicPeriod"/>
            </a:pPr>
            <a:r>
              <a:rPr lang="en-US" sz="2220"/>
              <a:t>Importance of BI</a:t>
            </a:r>
            <a:endParaRPr sz="2220"/>
          </a:p>
          <a:p>
            <a:pPr indent="-457200" lvl="0" marL="457200" rtl="0" algn="l">
              <a:lnSpc>
                <a:spcPct val="80000"/>
              </a:lnSpc>
              <a:spcBef>
                <a:spcPts val="444"/>
              </a:spcBef>
              <a:spcAft>
                <a:spcPts val="0"/>
              </a:spcAft>
              <a:buClr>
                <a:schemeClr val="lt1"/>
              </a:buClr>
              <a:buSzPts val="2220"/>
              <a:buFont typeface="Calibri"/>
              <a:buAutoNum type="arabicPeriod"/>
            </a:pPr>
            <a:r>
              <a:rPr lang="en-US" sz="2220"/>
              <a:t>Pros &amp; Cons of BI</a:t>
            </a:r>
            <a:endParaRPr/>
          </a:p>
          <a:p>
            <a:pPr indent="-457200" lvl="0" marL="457200" rtl="0" algn="l">
              <a:lnSpc>
                <a:spcPct val="80000"/>
              </a:lnSpc>
              <a:spcBef>
                <a:spcPts val="444"/>
              </a:spcBef>
              <a:spcAft>
                <a:spcPts val="0"/>
              </a:spcAft>
              <a:buClr>
                <a:schemeClr val="lt1"/>
              </a:buClr>
              <a:buSzPts val="2220"/>
              <a:buFont typeface="Calibri"/>
              <a:buAutoNum type="arabicPeriod"/>
            </a:pPr>
            <a:r>
              <a:rPr lang="en-US" sz="2220"/>
              <a:t>Case Study</a:t>
            </a:r>
            <a:endParaRPr sz="2220"/>
          </a:p>
          <a:p>
            <a:pPr indent="-457200" lvl="0" marL="457200" rtl="0" algn="l">
              <a:lnSpc>
                <a:spcPct val="80000"/>
              </a:lnSpc>
              <a:spcBef>
                <a:spcPts val="444"/>
              </a:spcBef>
              <a:spcAft>
                <a:spcPts val="0"/>
              </a:spcAft>
              <a:buClr>
                <a:schemeClr val="lt1"/>
              </a:buClr>
              <a:buSzPts val="2220"/>
              <a:buFont typeface="Calibri"/>
              <a:buAutoNum type="arabicPeriod"/>
            </a:pPr>
            <a:r>
              <a:rPr lang="en-US" sz="2220"/>
              <a:t>BI Software Tools</a:t>
            </a:r>
            <a:endParaRPr/>
          </a:p>
          <a:p>
            <a:pPr indent="-457200" lvl="0" marL="457200" rtl="0" algn="l">
              <a:lnSpc>
                <a:spcPct val="80000"/>
              </a:lnSpc>
              <a:spcBef>
                <a:spcPts val="444"/>
              </a:spcBef>
              <a:spcAft>
                <a:spcPts val="0"/>
              </a:spcAft>
              <a:buClr>
                <a:schemeClr val="lt1"/>
              </a:buClr>
              <a:buSzPts val="2220"/>
              <a:buFont typeface="Calibri"/>
              <a:buAutoNum type="arabicPeriod"/>
            </a:pPr>
            <a:r>
              <a:rPr lang="en-US" sz="2220"/>
              <a:t>BI Tools Comparison</a:t>
            </a:r>
            <a:endParaRPr/>
          </a:p>
          <a:p>
            <a:pPr indent="-457200" lvl="0" marL="457200" rtl="0" algn="l">
              <a:lnSpc>
                <a:spcPct val="80000"/>
              </a:lnSpc>
              <a:spcBef>
                <a:spcPts val="444"/>
              </a:spcBef>
              <a:spcAft>
                <a:spcPts val="0"/>
              </a:spcAft>
              <a:buClr>
                <a:schemeClr val="lt1"/>
              </a:buClr>
              <a:buSzPts val="2220"/>
              <a:buFont typeface="Calibri"/>
              <a:buAutoNum type="arabicPeriod"/>
            </a:pPr>
            <a:r>
              <a:rPr lang="en-US" sz="2220"/>
              <a:t>BI Vs DS</a:t>
            </a:r>
            <a:endParaRPr/>
          </a:p>
          <a:p>
            <a:pPr indent="-457200" lvl="0" marL="457200" rtl="0" algn="l">
              <a:lnSpc>
                <a:spcPct val="80000"/>
              </a:lnSpc>
              <a:spcBef>
                <a:spcPts val="444"/>
              </a:spcBef>
              <a:spcAft>
                <a:spcPts val="0"/>
              </a:spcAft>
              <a:buClr>
                <a:schemeClr val="lt1"/>
              </a:buClr>
              <a:buSzPts val="2220"/>
              <a:buFont typeface="Calibri"/>
              <a:buAutoNum type="arabicPeriod"/>
            </a:pPr>
            <a:r>
              <a:rPr lang="en-US" sz="2220"/>
              <a:t>Summary</a:t>
            </a:r>
            <a:endParaRPr sz="2220"/>
          </a:p>
          <a:p>
            <a:pPr indent="-316230" lvl="0" marL="457200" rtl="0" algn="l">
              <a:lnSpc>
                <a:spcPct val="80000"/>
              </a:lnSpc>
              <a:spcBef>
                <a:spcPts val="444"/>
              </a:spcBef>
              <a:spcAft>
                <a:spcPts val="0"/>
              </a:spcAft>
              <a:buClr>
                <a:schemeClr val="lt1"/>
              </a:buClr>
              <a:buSzPts val="2220"/>
              <a:buFont typeface="Calibri"/>
              <a:buNone/>
            </a:pPr>
            <a:r>
              <a:t/>
            </a:r>
            <a:endParaRPr sz="2220"/>
          </a:p>
          <a:p>
            <a:pPr indent="-316230" lvl="0" marL="457200" rtl="0" algn="l">
              <a:lnSpc>
                <a:spcPct val="80000"/>
              </a:lnSpc>
              <a:spcBef>
                <a:spcPts val="444"/>
              </a:spcBef>
              <a:spcAft>
                <a:spcPts val="0"/>
              </a:spcAft>
              <a:buClr>
                <a:schemeClr val="lt1"/>
              </a:buClr>
              <a:buSzPts val="2220"/>
              <a:buFont typeface="Calibri"/>
              <a:buNone/>
            </a:pPr>
            <a:r>
              <a:t/>
            </a:r>
            <a:endParaRPr sz="2220"/>
          </a:p>
          <a:p>
            <a:pPr indent="-316230" lvl="0" marL="457200" rtl="0" algn="l">
              <a:lnSpc>
                <a:spcPct val="80000"/>
              </a:lnSpc>
              <a:spcBef>
                <a:spcPts val="444"/>
              </a:spcBef>
              <a:spcAft>
                <a:spcPts val="0"/>
              </a:spcAft>
              <a:buClr>
                <a:schemeClr val="lt1"/>
              </a:buClr>
              <a:buSzPts val="2220"/>
              <a:buFont typeface="Calibri"/>
              <a:buNone/>
            </a:pPr>
            <a:r>
              <a:t/>
            </a:r>
            <a:endParaRPr sz="2220"/>
          </a:p>
          <a:p>
            <a:pPr indent="-316230" lvl="0" marL="457200" rtl="0" algn="l">
              <a:lnSpc>
                <a:spcPct val="80000"/>
              </a:lnSpc>
              <a:spcBef>
                <a:spcPts val="444"/>
              </a:spcBef>
              <a:spcAft>
                <a:spcPts val="0"/>
              </a:spcAft>
              <a:buClr>
                <a:schemeClr val="lt1"/>
              </a:buClr>
              <a:buSzPts val="2220"/>
              <a:buFont typeface="Calibri"/>
              <a:buNone/>
            </a:pPr>
            <a:r>
              <a:t/>
            </a:r>
            <a:endParaRPr sz="2220"/>
          </a:p>
        </p:txBody>
      </p:sp>
      <p:pic>
        <p:nvPicPr>
          <p:cNvPr descr="3d Man Climbing On A Stair To Success Stock Illustration - Illustration of  metaphor, person: 49131321" id="105" name="Google Shape;105;p2"/>
          <p:cNvPicPr preferRelativeResize="0"/>
          <p:nvPr/>
        </p:nvPicPr>
        <p:blipFill rotWithShape="1">
          <a:blip r:embed="rId3">
            <a:alphaModFix/>
          </a:blip>
          <a:srcRect b="12384" l="5427" r="7737" t="1328"/>
          <a:stretch/>
        </p:blipFill>
        <p:spPr>
          <a:xfrm>
            <a:off x="6404460" y="2266339"/>
            <a:ext cx="2443281" cy="2595986"/>
          </a:xfrm>
          <a:prstGeom prst="rect">
            <a:avLst/>
          </a:prstGeom>
          <a:noFill/>
          <a:ln>
            <a:noFill/>
          </a:ln>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title"/>
          </p:nvPr>
        </p:nvSpPr>
        <p:spPr>
          <a:xfrm>
            <a:off x="2233714" y="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Vs DS Cont..</a:t>
            </a:r>
            <a:endParaRPr/>
          </a:p>
        </p:txBody>
      </p:sp>
      <p:pic>
        <p:nvPicPr>
          <p:cNvPr descr="Image result for business intelligence vs data science" id="219" name="Google Shape;219;p23"/>
          <p:cNvPicPr preferRelativeResize="0"/>
          <p:nvPr>
            <p:ph idx="1" type="body"/>
          </p:nvPr>
        </p:nvPicPr>
        <p:blipFill rotWithShape="1">
          <a:blip r:embed="rId3">
            <a:alphaModFix/>
          </a:blip>
          <a:srcRect b="0" l="0" r="0" t="0"/>
          <a:stretch/>
        </p:blipFill>
        <p:spPr>
          <a:xfrm>
            <a:off x="2348426" y="699884"/>
            <a:ext cx="5970976" cy="4136296"/>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2233714" y="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Vs DS Cont..</a:t>
            </a:r>
            <a:endParaRPr/>
          </a:p>
        </p:txBody>
      </p:sp>
      <p:pic>
        <p:nvPicPr>
          <p:cNvPr descr="Image result for data science is the future" id="225" name="Google Shape;225;p24"/>
          <p:cNvPicPr preferRelativeResize="0"/>
          <p:nvPr>
            <p:ph idx="1" type="body"/>
          </p:nvPr>
        </p:nvPicPr>
        <p:blipFill rotWithShape="1">
          <a:blip r:embed="rId3">
            <a:alphaModFix/>
          </a:blip>
          <a:srcRect b="0" l="0" r="0" t="0"/>
          <a:stretch/>
        </p:blipFill>
        <p:spPr>
          <a:xfrm>
            <a:off x="2300426" y="739290"/>
            <a:ext cx="4358042" cy="4328124"/>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525317" y="433880"/>
            <a:ext cx="8093365" cy="91623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600"/>
              <a:buFont typeface="Calibri"/>
              <a:buNone/>
            </a:pPr>
            <a:r>
              <a:rPr b="1" lang="en-US"/>
              <a:t>Summary</a:t>
            </a:r>
            <a:endParaRPr/>
          </a:p>
        </p:txBody>
      </p:sp>
      <p:sp>
        <p:nvSpPr>
          <p:cNvPr id="231" name="Google Shape;231;p25"/>
          <p:cNvSpPr/>
          <p:nvPr/>
        </p:nvSpPr>
        <p:spPr>
          <a:xfrm>
            <a:off x="308151" y="949681"/>
            <a:ext cx="8398775"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800">
                <a:solidFill>
                  <a:schemeClr val="lt1"/>
                </a:solidFill>
                <a:latin typeface="Calibri"/>
                <a:ea typeface="Calibri"/>
                <a:cs typeface="Calibri"/>
                <a:sym typeface="Calibri"/>
              </a:rPr>
              <a:t>Business intelligence</a:t>
            </a:r>
            <a:r>
              <a:rPr lang="en-US" sz="2800">
                <a:solidFill>
                  <a:schemeClr val="lt1"/>
                </a:solidFill>
                <a:latin typeface="Calibri"/>
                <a:ea typeface="Calibri"/>
                <a:cs typeface="Calibri"/>
                <a:sym typeface="Calibri"/>
              </a:rPr>
              <a:t> (BI) is a technology-driven process for analyzing data and presenting actionable information to help executives, managers and other corporate end users make informed </a:t>
            </a:r>
            <a:r>
              <a:rPr b="1" lang="en-US" sz="2800">
                <a:solidFill>
                  <a:schemeClr val="lt1"/>
                </a:solidFill>
                <a:latin typeface="Calibri"/>
                <a:ea typeface="Calibri"/>
                <a:cs typeface="Calibri"/>
                <a:sym typeface="Calibri"/>
              </a:rPr>
              <a:t>business </a:t>
            </a:r>
            <a:r>
              <a:rPr lang="en-US" sz="2800">
                <a:solidFill>
                  <a:schemeClr val="lt1"/>
                </a:solidFill>
                <a:latin typeface="Calibri"/>
                <a:ea typeface="Calibri"/>
                <a:cs typeface="Calibri"/>
                <a:sym typeface="Calibri"/>
              </a:rPr>
              <a:t>decisions.</a:t>
            </a:r>
            <a:endParaRPr/>
          </a:p>
        </p:txBody>
      </p:sp>
      <p:pic>
        <p:nvPicPr>
          <p:cNvPr descr="Big Data and Business Analytics Market – Major Technology Giants in Buzz  Again | International Business Machines (IBM) Corporation, Oracle,  Microsoft Corporation – The Daily Chronicle" id="232" name="Google Shape;232;p25"/>
          <p:cNvPicPr preferRelativeResize="0"/>
          <p:nvPr/>
        </p:nvPicPr>
        <p:blipFill rotWithShape="1">
          <a:blip r:embed="rId3">
            <a:alphaModFix/>
          </a:blip>
          <a:srcRect b="0" l="0" r="0" t="0"/>
          <a:stretch/>
        </p:blipFill>
        <p:spPr>
          <a:xfrm>
            <a:off x="4507539" y="3196450"/>
            <a:ext cx="4562370" cy="1829105"/>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525317" y="433880"/>
            <a:ext cx="8093365" cy="91623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600"/>
              <a:buFont typeface="Calibri"/>
              <a:buNone/>
            </a:pPr>
            <a:r>
              <a:rPr b="1" lang="en-US"/>
              <a:t>Summary Cont..</a:t>
            </a:r>
            <a:endParaRPr/>
          </a:p>
        </p:txBody>
      </p:sp>
      <p:pic>
        <p:nvPicPr>
          <p:cNvPr descr="Business Intelligence" id="238" name="Google Shape;238;p26"/>
          <p:cNvPicPr preferRelativeResize="0"/>
          <p:nvPr/>
        </p:nvPicPr>
        <p:blipFill rotWithShape="1">
          <a:blip r:embed="rId3">
            <a:alphaModFix/>
          </a:blip>
          <a:srcRect b="0" l="0" r="0" t="0"/>
          <a:stretch/>
        </p:blipFill>
        <p:spPr>
          <a:xfrm>
            <a:off x="1212490" y="1350110"/>
            <a:ext cx="6260905" cy="3678768"/>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7"/>
          <p:cNvPicPr preferRelativeResize="0"/>
          <p:nvPr/>
        </p:nvPicPr>
        <p:blipFill rotWithShape="1">
          <a:blip r:embed="rId3">
            <a:alphaModFix/>
          </a:blip>
          <a:srcRect b="0" l="0" r="0" t="0"/>
          <a:stretch/>
        </p:blipFill>
        <p:spPr>
          <a:xfrm>
            <a:off x="296260" y="128470"/>
            <a:ext cx="8619348" cy="4848384"/>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Writing Note Showing Thank You. Business Concept For A Polite.. Stock  Photo, Picture And Royalty Free Image. Image 129589759." id="250" name="Google Shape;250;p28"/>
          <p:cNvPicPr preferRelativeResize="0"/>
          <p:nvPr>
            <p:ph idx="1" type="body"/>
          </p:nvPr>
        </p:nvPicPr>
        <p:blipFill rotWithShape="1">
          <a:blip r:embed="rId3">
            <a:alphaModFix/>
          </a:blip>
          <a:srcRect b="0" l="0" r="0" t="0"/>
          <a:stretch/>
        </p:blipFill>
        <p:spPr>
          <a:xfrm>
            <a:off x="143555" y="1270253"/>
            <a:ext cx="4886560" cy="3730449"/>
          </a:xfrm>
          <a:prstGeom prst="rect">
            <a:avLst/>
          </a:prstGeom>
          <a:noFill/>
          <a:ln>
            <a:noFill/>
          </a:ln>
        </p:spPr>
      </p:pic>
      <p:pic>
        <p:nvPicPr>
          <p:cNvPr descr="Is everything ok🤔🤔🤔. You were silent for a long time. | Animated clipart,  Question mark gif, Motion design animation" id="251" name="Google Shape;251;p28"/>
          <p:cNvPicPr preferRelativeResize="0"/>
          <p:nvPr>
            <p:ph idx="2" type="body"/>
          </p:nvPr>
        </p:nvPicPr>
        <p:blipFill rotWithShape="1">
          <a:blip r:embed="rId4">
            <a:alphaModFix/>
          </a:blip>
          <a:srcRect b="0" l="0" r="0" t="0"/>
          <a:stretch/>
        </p:blipFill>
        <p:spPr>
          <a:xfrm>
            <a:off x="5640935" y="1470822"/>
            <a:ext cx="2663449" cy="33293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2586833" y="281175"/>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Output</a:t>
            </a:r>
            <a:endParaRPr b="1"/>
          </a:p>
        </p:txBody>
      </p:sp>
      <p:sp>
        <p:nvSpPr>
          <p:cNvPr id="111" name="Google Shape;111;p3"/>
          <p:cNvSpPr txBox="1"/>
          <p:nvPr>
            <p:ph idx="1" type="body"/>
          </p:nvPr>
        </p:nvSpPr>
        <p:spPr>
          <a:xfrm>
            <a:off x="2637555" y="1197405"/>
            <a:ext cx="6108205" cy="3512215"/>
          </a:xfrm>
          <a:prstGeom prst="rect">
            <a:avLst/>
          </a:prstGeom>
          <a:noFill/>
          <a:ln>
            <a:noFill/>
          </a:ln>
        </p:spPr>
        <p:txBody>
          <a:bodyPr anchorCtr="0" anchor="t" bIns="45700" lIns="91425" spcFirstLastPara="1" rIns="91425" wrap="square" tIns="45700">
            <a:normAutofit/>
          </a:bodyPr>
          <a:lstStyle/>
          <a:p>
            <a:pPr indent="-304800" lvl="0" marL="457200" rtl="0" algn="l">
              <a:spcBef>
                <a:spcPts val="0"/>
              </a:spcBef>
              <a:spcAft>
                <a:spcPts val="0"/>
              </a:spcAft>
              <a:buClr>
                <a:schemeClr val="lt1"/>
              </a:buClr>
              <a:buSzPts val="2400"/>
              <a:buFont typeface="Calibri"/>
              <a:buNone/>
            </a:pPr>
            <a:r>
              <a:t/>
            </a:r>
            <a:endParaRPr sz="2400"/>
          </a:p>
          <a:p>
            <a:pPr indent="-304800" lvl="0" marL="457200" rtl="0" algn="l">
              <a:spcBef>
                <a:spcPts val="480"/>
              </a:spcBef>
              <a:spcAft>
                <a:spcPts val="0"/>
              </a:spcAft>
              <a:buClr>
                <a:schemeClr val="lt1"/>
              </a:buClr>
              <a:buSzPts val="2400"/>
              <a:buFont typeface="Calibri"/>
              <a:buNone/>
            </a:pPr>
            <a:r>
              <a:t/>
            </a:r>
            <a:endParaRPr sz="2400"/>
          </a:p>
        </p:txBody>
      </p:sp>
      <p:pic>
        <p:nvPicPr>
          <p:cNvPr id="112" name="Google Shape;112;p3"/>
          <p:cNvPicPr preferRelativeResize="0"/>
          <p:nvPr/>
        </p:nvPicPr>
        <p:blipFill rotWithShape="1">
          <a:blip r:embed="rId3">
            <a:alphaModFix/>
          </a:blip>
          <a:srcRect b="0" l="0" r="0" t="0"/>
          <a:stretch/>
        </p:blipFill>
        <p:spPr>
          <a:xfrm>
            <a:off x="2128720" y="1044700"/>
            <a:ext cx="6873996" cy="3817625"/>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type="title"/>
          </p:nvPr>
        </p:nvSpPr>
        <p:spPr>
          <a:xfrm>
            <a:off x="525317" y="433880"/>
            <a:ext cx="8093366" cy="91623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lt1"/>
              </a:buClr>
              <a:buSzPts val="3600"/>
              <a:buFont typeface="Calibri"/>
              <a:buNone/>
            </a:pPr>
            <a:r>
              <a:rPr b="1" lang="en-US"/>
              <a:t>Business Intelligence (BI) </a:t>
            </a:r>
            <a:endParaRPr/>
          </a:p>
        </p:txBody>
      </p:sp>
      <p:sp>
        <p:nvSpPr>
          <p:cNvPr id="118" name="Google Shape;118;p4"/>
          <p:cNvSpPr txBox="1"/>
          <p:nvPr>
            <p:ph idx="1" type="body"/>
          </p:nvPr>
        </p:nvSpPr>
        <p:spPr>
          <a:xfrm>
            <a:off x="448965" y="1364367"/>
            <a:ext cx="8246071" cy="335951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3600"/>
              <a:buChar char="•"/>
            </a:pPr>
            <a:r>
              <a:rPr lang="en-US" sz="3600"/>
              <a:t>BI is a set of processes, architectures, and technologies that convert raw data into meaningful information that drives profitable business actions.</a:t>
            </a:r>
            <a:endParaRPr/>
          </a:p>
          <a:p>
            <a:pPr indent="-114300" lvl="0" marL="342900" rtl="0" algn="l">
              <a:spcBef>
                <a:spcPts val="720"/>
              </a:spcBef>
              <a:spcAft>
                <a:spcPts val="0"/>
              </a:spcAft>
              <a:buClr>
                <a:schemeClr val="lt1"/>
              </a:buClr>
              <a:buSzPts val="3600"/>
              <a:buNone/>
            </a:pPr>
            <a:r>
              <a:t/>
            </a:r>
            <a:endParaRPr sz="3600"/>
          </a:p>
          <a:p>
            <a:pPr indent="-114300" lvl="0" marL="342900" rtl="0" algn="l">
              <a:spcBef>
                <a:spcPts val="720"/>
              </a:spcBef>
              <a:spcAft>
                <a:spcPts val="0"/>
              </a:spcAft>
              <a:buClr>
                <a:schemeClr val="lt1"/>
              </a:buClr>
              <a:buSzPts val="3600"/>
              <a:buNone/>
            </a:pPr>
            <a:r>
              <a:t/>
            </a:r>
            <a:endParaRPr sz="3600"/>
          </a:p>
          <a:p>
            <a:pPr indent="-165100" lvl="0" marL="342900" rtl="0" algn="l">
              <a:spcBef>
                <a:spcPts val="560"/>
              </a:spcBef>
              <a:spcAft>
                <a:spcPts val="0"/>
              </a:spcAft>
              <a:buClr>
                <a:schemeClr val="lt1"/>
              </a:buClr>
              <a:buSzPts val="2800"/>
              <a:buNone/>
            </a:pPr>
            <a:r>
              <a:t/>
            </a:r>
            <a:endParaRPr/>
          </a:p>
        </p:txBody>
      </p:sp>
      <p:pic>
        <p:nvPicPr>
          <p:cNvPr descr="What is business intelligence? Turning data into business insights | CIO" id="119" name="Google Shape;119;p4"/>
          <p:cNvPicPr preferRelativeResize="0"/>
          <p:nvPr/>
        </p:nvPicPr>
        <p:blipFill rotWithShape="1">
          <a:blip r:embed="rId3">
            <a:alphaModFix/>
          </a:blip>
          <a:srcRect b="0" l="0" r="0" t="0"/>
          <a:stretch/>
        </p:blipFill>
        <p:spPr>
          <a:xfrm>
            <a:off x="6328109" y="3284374"/>
            <a:ext cx="2366927" cy="1577951"/>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2128720" y="-24235"/>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Cont..</a:t>
            </a:r>
            <a:endParaRPr/>
          </a:p>
        </p:txBody>
      </p:sp>
      <p:pic>
        <p:nvPicPr>
          <p:cNvPr descr="Related image" id="125" name="Google Shape;125;p5"/>
          <p:cNvPicPr preferRelativeResize="0"/>
          <p:nvPr>
            <p:ph idx="1" type="body"/>
          </p:nvPr>
        </p:nvPicPr>
        <p:blipFill rotWithShape="1">
          <a:blip r:embed="rId3">
            <a:alphaModFix/>
          </a:blip>
          <a:srcRect b="0" l="0" r="0" t="0"/>
          <a:stretch/>
        </p:blipFill>
        <p:spPr>
          <a:xfrm>
            <a:off x="2184932" y="586585"/>
            <a:ext cx="6108206" cy="4348197"/>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type="title"/>
          </p:nvPr>
        </p:nvSpPr>
        <p:spPr>
          <a:xfrm>
            <a:off x="2281425" y="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Cont..</a:t>
            </a:r>
            <a:endParaRPr/>
          </a:p>
        </p:txBody>
      </p:sp>
      <p:pic>
        <p:nvPicPr>
          <p:cNvPr descr="Image result for what is business intelligence system" id="131" name="Google Shape;131;p6"/>
          <p:cNvPicPr preferRelativeResize="0"/>
          <p:nvPr>
            <p:ph idx="1" type="body"/>
          </p:nvPr>
        </p:nvPicPr>
        <p:blipFill rotWithShape="1">
          <a:blip r:embed="rId3">
            <a:alphaModFix/>
          </a:blip>
          <a:srcRect b="0" l="0" r="0" t="0"/>
          <a:stretch/>
        </p:blipFill>
        <p:spPr>
          <a:xfrm>
            <a:off x="2281425" y="739290"/>
            <a:ext cx="6236557" cy="4282437"/>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2233714" y="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Cont..</a:t>
            </a:r>
            <a:endParaRPr/>
          </a:p>
        </p:txBody>
      </p:sp>
      <p:pic>
        <p:nvPicPr>
          <p:cNvPr descr="Related image" id="137" name="Google Shape;137;p7"/>
          <p:cNvPicPr preferRelativeResize="0"/>
          <p:nvPr>
            <p:ph idx="1" type="body"/>
          </p:nvPr>
        </p:nvPicPr>
        <p:blipFill rotWithShape="1">
          <a:blip r:embed="rId3">
            <a:alphaModFix/>
          </a:blip>
          <a:srcRect b="0" l="0" r="0" t="0"/>
          <a:stretch/>
        </p:blipFill>
        <p:spPr>
          <a:xfrm>
            <a:off x="2233714" y="831618"/>
            <a:ext cx="6656711" cy="3935781"/>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8"/>
          <p:cNvSpPr txBox="1"/>
          <p:nvPr>
            <p:ph type="title"/>
          </p:nvPr>
        </p:nvSpPr>
        <p:spPr>
          <a:xfrm>
            <a:off x="2233714" y="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Cont..</a:t>
            </a:r>
            <a:endParaRPr/>
          </a:p>
        </p:txBody>
      </p:sp>
      <p:pic>
        <p:nvPicPr>
          <p:cNvPr descr="The Journey of Business Intelligence from the Past, Now and Beyond" id="143" name="Google Shape;143;p8"/>
          <p:cNvPicPr preferRelativeResize="0"/>
          <p:nvPr>
            <p:ph idx="1" type="body"/>
          </p:nvPr>
        </p:nvPicPr>
        <p:blipFill rotWithShape="1">
          <a:blip r:embed="rId3">
            <a:alphaModFix/>
          </a:blip>
          <a:srcRect b="0" l="0" r="0" t="0"/>
          <a:stretch/>
        </p:blipFill>
        <p:spPr>
          <a:xfrm>
            <a:off x="2434130" y="763525"/>
            <a:ext cx="6413610" cy="4275740"/>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9"/>
          <p:cNvSpPr txBox="1"/>
          <p:nvPr>
            <p:ph type="title"/>
          </p:nvPr>
        </p:nvSpPr>
        <p:spPr>
          <a:xfrm>
            <a:off x="2247788" y="0"/>
            <a:ext cx="6108206" cy="7635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alibri"/>
              <a:buNone/>
            </a:pPr>
            <a:r>
              <a:rPr b="1" lang="en-US"/>
              <a:t>BI Example - 1</a:t>
            </a:r>
            <a:endParaRPr/>
          </a:p>
        </p:txBody>
      </p:sp>
      <p:pic>
        <p:nvPicPr>
          <p:cNvPr descr="https://www.guru99.com/images/1/022218_0435_WhatisBusin2.png" id="149" name="Google Shape;149;p9"/>
          <p:cNvPicPr preferRelativeResize="0"/>
          <p:nvPr>
            <p:ph idx="1" type="body"/>
          </p:nvPr>
        </p:nvPicPr>
        <p:blipFill rotWithShape="1">
          <a:blip r:embed="rId3">
            <a:alphaModFix/>
          </a:blip>
          <a:srcRect b="0" l="0" r="0" t="0"/>
          <a:stretch/>
        </p:blipFill>
        <p:spPr>
          <a:xfrm>
            <a:off x="2172386" y="891995"/>
            <a:ext cx="6724238" cy="3359510"/>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2013-08-21T19:17:07Z</dcterms:created>
  <dc:creator>Julian</dc:creator>
</cp:coreProperties>
</file>